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3"/>
    <p:sldId id="308" r:id="rId4"/>
    <p:sldId id="310" r:id="rId5"/>
    <p:sldId id="311" r:id="rId6"/>
    <p:sldId id="312" r:id="rId7"/>
    <p:sldId id="313" r:id="rId8"/>
    <p:sldId id="314" r:id="rId9"/>
    <p:sldId id="315" r:id="rId10"/>
    <p:sldId id="329" r:id="rId11"/>
    <p:sldId id="316" r:id="rId12"/>
    <p:sldId id="318" r:id="rId13"/>
    <p:sldId id="319" r:id="rId14"/>
    <p:sldId id="322" r:id="rId15"/>
    <p:sldId id="323" r:id="rId16"/>
    <p:sldId id="325" r:id="rId17"/>
    <p:sldId id="326" r:id="rId18"/>
  </p:sldIdLst>
  <p:sldSz cx="9144000" cy="6858000" type="screen4x3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5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yt" initials="x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66"/>
      </p:cViewPr>
      <p:guideLst>
        <p:guide orient="horz" pos="2135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88082-81A3-4B8D-AF30-23172B5716D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77FB-2C7D-483E-A44D-14A19B347A6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659765" y="2255520"/>
            <a:ext cx="7824470" cy="1881505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731203" y="2348865"/>
            <a:ext cx="7681595" cy="1727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685800" y="2489200"/>
            <a:ext cx="7772400" cy="1470025"/>
          </a:xfrm>
        </p:spPr>
        <p:txBody>
          <a:bodyPr/>
          <a:p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黑龙江省高校教师岗前培训</a:t>
            </a:r>
            <a:b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学员操作指南</a:t>
            </a:r>
            <a:endParaRPr lang="zh-CN" altLang="en-US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学习中心</a:t>
            </a:r>
            <a:r>
              <a:rPr 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首页</a:t>
            </a:r>
            <a:endParaRPr lang="zh-CN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052830"/>
            <a:ext cx="7346950" cy="517461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圆角矩形 2"/>
          <p:cNvSpPr/>
          <p:nvPr/>
        </p:nvSpPr>
        <p:spPr>
          <a:xfrm>
            <a:off x="1293495" y="5511800"/>
            <a:ext cx="6309360" cy="5035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>
                <a:solidFill>
                  <a:srgbClr val="C00000"/>
                </a:solidFill>
                <a:sym typeface="+mn-ea"/>
              </a:rPr>
              <a:t>此页为举例页面，课程等内容显示不完整。</a:t>
            </a:r>
            <a:r>
              <a:rPr lang="zh-CN" altLang="en-US" sz="1600">
                <a:solidFill>
                  <a:srgbClr val="C00000"/>
                </a:solidFill>
              </a:rPr>
              <a:t>以实际登录页面为准。</a:t>
            </a:r>
            <a:endParaRPr lang="zh-CN" altLang="en-US" sz="16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学习中心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必修课程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课程列表</a:t>
            </a:r>
            <a:endParaRPr lang="zh-CN" altLang="en-US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sp>
        <p:nvSpPr>
          <p:cNvPr id="3" name="圆角矩形 2"/>
          <p:cNvSpPr/>
          <p:nvPr/>
        </p:nvSpPr>
        <p:spPr>
          <a:xfrm>
            <a:off x="3275965" y="3861435"/>
            <a:ext cx="4326890" cy="5035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rgbClr val="C00000"/>
                </a:solidFill>
              </a:rPr>
              <a:t>此处仅举例，以实际页面课程显示为准</a:t>
            </a:r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016000"/>
            <a:ext cx="7557135" cy="49955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4" name="文本框 3"/>
          <p:cNvSpPr txBox="1"/>
          <p:nvPr/>
        </p:nvSpPr>
        <p:spPr>
          <a:xfrm>
            <a:off x="5705475" y="5141595"/>
            <a:ext cx="15627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C00000"/>
                </a:solidFill>
              </a:rPr>
              <a:t>点击进入学习</a:t>
            </a:r>
            <a:endParaRPr lang="zh-CN" altLang="en-US" b="1">
              <a:solidFill>
                <a:srgbClr val="C00000"/>
              </a:solidFill>
            </a:endParaRPr>
          </a:p>
        </p:txBody>
      </p:sp>
      <p:sp>
        <p:nvSpPr>
          <p:cNvPr id="6" name="上箭头 5"/>
          <p:cNvSpPr/>
          <p:nvPr/>
        </p:nvSpPr>
        <p:spPr>
          <a:xfrm rot="3420000">
            <a:off x="7232015" y="4873625"/>
            <a:ext cx="245745" cy="431800"/>
          </a:xfrm>
          <a:prstGeom prst="upArrow">
            <a:avLst>
              <a:gd name="adj1" fmla="val 50000"/>
              <a:gd name="adj2" fmla="val 4718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03350" y="1268730"/>
            <a:ext cx="6811010" cy="476821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2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学习中心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必修课程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学习页面</a:t>
            </a:r>
            <a:endParaRPr lang="zh-CN" altLang="en-US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2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sp>
        <p:nvSpPr>
          <p:cNvPr id="4" name="文本框 3"/>
          <p:cNvSpPr txBox="1"/>
          <p:nvPr/>
        </p:nvSpPr>
        <p:spPr>
          <a:xfrm>
            <a:off x="5835015" y="3850005"/>
            <a:ext cx="24701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C00000"/>
                </a:solidFill>
              </a:rPr>
              <a:t>完整学习视频后，更新页面或再次登录，已修读章节会相应</a:t>
            </a:r>
            <a:r>
              <a:rPr lang="zh-CN" altLang="en-US" b="1">
                <a:solidFill>
                  <a:srgbClr val="C00000"/>
                </a:solidFill>
              </a:rPr>
              <a:t>变色</a:t>
            </a:r>
            <a:endParaRPr lang="zh-CN" altLang="en-US" b="1">
              <a:solidFill>
                <a:srgbClr val="C00000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5723890" y="3284855"/>
            <a:ext cx="2376170" cy="504190"/>
          </a:xfrm>
          <a:prstGeom prst="ellipse">
            <a:avLst/>
          </a:prstGeom>
          <a:noFill/>
          <a:ln w="12700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学习进度</a:t>
            </a:r>
            <a:endParaRPr lang="zh-CN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231900"/>
            <a:ext cx="7503795" cy="50774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爆炸形 2 2"/>
          <p:cNvSpPr/>
          <p:nvPr/>
        </p:nvSpPr>
        <p:spPr>
          <a:xfrm>
            <a:off x="6516370" y="2464435"/>
            <a:ext cx="2263775" cy="1800225"/>
          </a:xfrm>
          <a:prstGeom prst="irregularSeal2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 rot="20700000">
            <a:off x="6837045" y="4129405"/>
            <a:ext cx="166560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>
                <a:solidFill>
                  <a:srgbClr val="FF0000"/>
                </a:solidFill>
              </a:rPr>
              <a:t>此处显示现修读学时和应修读学时，学员学习期间要及时关注查看自己修读情况！</a:t>
            </a:r>
            <a:endParaRPr lang="zh-CN" altLang="en-US" sz="1400">
              <a:solidFill>
                <a:srgbClr val="FF0000"/>
              </a:solidFill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539750" y="3281045"/>
            <a:ext cx="647700" cy="216535"/>
          </a:xfrm>
          <a:prstGeom prst="righ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学习进度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打印准考证</a:t>
            </a:r>
            <a:endParaRPr lang="zh-CN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405" y="1052830"/>
            <a:ext cx="7914005" cy="49396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右箭头 2"/>
          <p:cNvSpPr/>
          <p:nvPr/>
        </p:nvSpPr>
        <p:spPr>
          <a:xfrm>
            <a:off x="323215" y="3562985"/>
            <a:ext cx="864235" cy="226060"/>
          </a:xfrm>
          <a:prstGeom prst="righ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闪电形 3"/>
          <p:cNvSpPr/>
          <p:nvPr/>
        </p:nvSpPr>
        <p:spPr>
          <a:xfrm>
            <a:off x="4570730" y="2421890"/>
            <a:ext cx="936625" cy="504190"/>
          </a:xfrm>
          <a:prstGeom prst="lightningBol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学习进度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线下成绩查询</a:t>
            </a:r>
            <a:endParaRPr lang="zh-CN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6255" y="1143000"/>
            <a:ext cx="8127365" cy="50355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下箭头 2"/>
          <p:cNvSpPr/>
          <p:nvPr/>
        </p:nvSpPr>
        <p:spPr>
          <a:xfrm>
            <a:off x="1331595" y="2708275"/>
            <a:ext cx="295910" cy="1224280"/>
          </a:xfrm>
          <a:prstGeom prst="down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个人资料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修改密码</a:t>
            </a:r>
            <a:endParaRPr lang="zh-CN" altLang="en-US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1550" y="1052830"/>
            <a:ext cx="7289800" cy="517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闪电形 2"/>
          <p:cNvSpPr/>
          <p:nvPr/>
        </p:nvSpPr>
        <p:spPr>
          <a:xfrm>
            <a:off x="395605" y="3429000"/>
            <a:ext cx="1080135" cy="1224280"/>
          </a:xfrm>
          <a:prstGeom prst="lightningBol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微信图片_202306130917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1700530"/>
            <a:ext cx="4759325" cy="445706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3" name="图片 12" descr="微信图片_20230613093123"/>
          <p:cNvPicPr>
            <a:picLocks noChangeAspect="1"/>
          </p:cNvPicPr>
          <p:nvPr/>
        </p:nvPicPr>
        <p:blipFill>
          <a:blip r:embed="rId2"/>
          <a:srcRect l="15788"/>
          <a:stretch>
            <a:fillRect/>
          </a:stretch>
        </p:blipFill>
        <p:spPr>
          <a:xfrm>
            <a:off x="5341620" y="1700530"/>
            <a:ext cx="3367405" cy="445706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3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76327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登录方式</a:t>
            </a:r>
            <a:b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en-US" altLang="zh-CN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lang="zh-CN" altLang="en-US" sz="2000" dirty="0" smtClean="0">
                <a:sym typeface="+mn-ea"/>
              </a:rPr>
              <a:t>http://hljgszx.</a:t>
            </a:r>
            <a:r>
              <a:rPr lang="en-US" altLang="zh-CN" sz="2000" dirty="0" smtClean="0">
                <a:sym typeface="+mn-ea"/>
              </a:rPr>
              <a:t>hrbnu.edu.cn</a:t>
            </a:r>
            <a:r>
              <a:rPr lang="en-US" altLang="zh-CN" sz="2000" b="1" dirty="0" smtClean="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1555" b="1" dirty="0" smtClean="0">
                <a:solidFill>
                  <a:schemeClr val="accent1"/>
                </a:solidFill>
                <a:sym typeface="+mn-ea"/>
              </a:rPr>
              <a:t>（也可直接登录</a:t>
            </a:r>
            <a:r>
              <a:rPr lang="en-US" altLang="zh-CN" sz="1555" dirty="0" smtClean="0">
                <a:solidFill>
                  <a:srgbClr val="FF0000"/>
                </a:solidFill>
                <a:sym typeface="+mn-ea"/>
              </a:rPr>
              <a:t>gqhlj.enetedu.com</a:t>
            </a:r>
            <a:r>
              <a:rPr lang="zh-CN" altLang="en-US" sz="1555" dirty="0" smtClean="0">
                <a:solidFill>
                  <a:schemeClr val="accent1"/>
                </a:solidFill>
                <a:sym typeface="+mn-ea"/>
              </a:rPr>
              <a:t>跳转登录页面）</a:t>
            </a:r>
            <a:endParaRPr lang="zh-CN" altLang="en-US" sz="1555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3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grpSp>
        <p:nvGrpSpPr>
          <p:cNvPr id="14" name="组合 13"/>
          <p:cNvGrpSpPr/>
          <p:nvPr/>
        </p:nvGrpSpPr>
        <p:grpSpPr>
          <a:xfrm>
            <a:off x="4408805" y="4228465"/>
            <a:ext cx="2035810" cy="433070"/>
            <a:chOff x="8412" y="6998"/>
            <a:chExt cx="3206" cy="682"/>
          </a:xfrm>
        </p:grpSpPr>
        <p:sp>
          <p:nvSpPr>
            <p:cNvPr id="6" name="右箭头 5"/>
            <p:cNvSpPr/>
            <p:nvPr/>
          </p:nvSpPr>
          <p:spPr>
            <a:xfrm>
              <a:off x="8412" y="6998"/>
              <a:ext cx="3207" cy="683"/>
            </a:xfrm>
            <a:prstGeom prst="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504" y="7113"/>
              <a:ext cx="2939" cy="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200" b="1">
                  <a:solidFill>
                    <a:srgbClr val="00B0F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岗培报名、学习登录入口</a:t>
              </a:r>
              <a:endParaRPr lang="zh-CN" altLang="en-US" sz="12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76327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登录方式</a:t>
            </a:r>
            <a:b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en-US" altLang="zh-CN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endParaRPr lang="zh-CN" altLang="en-US" sz="1555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sp>
        <p:nvSpPr>
          <p:cNvPr id="6" name="右箭头 5"/>
          <p:cNvSpPr/>
          <p:nvPr/>
        </p:nvSpPr>
        <p:spPr>
          <a:xfrm>
            <a:off x="6372225" y="4509135"/>
            <a:ext cx="1008380" cy="28765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b="25308"/>
          <a:stretch>
            <a:fillRect/>
          </a:stretch>
        </p:blipFill>
        <p:spPr bwMode="auto">
          <a:xfrm>
            <a:off x="755650" y="1191260"/>
            <a:ext cx="7485380" cy="36169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文本框 2"/>
          <p:cNvSpPr txBox="1"/>
          <p:nvPr/>
        </p:nvSpPr>
        <p:spPr>
          <a:xfrm>
            <a:off x="909320" y="4913630"/>
            <a:ext cx="7264400" cy="810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555" dirty="0" smtClean="0">
                <a:solidFill>
                  <a:srgbClr val="00B0F0"/>
                </a:solidFill>
                <a:sym typeface="+mn-ea"/>
              </a:rPr>
              <a:t>gqhlj.enetedu.com</a:t>
            </a:r>
            <a:endParaRPr lang="en-US" altLang="zh-CN" sz="1555" dirty="0" smtClean="0">
              <a:solidFill>
                <a:srgbClr val="00B0F0"/>
              </a:solidFill>
              <a:sym typeface="+mn-ea"/>
            </a:endParaRPr>
          </a:p>
          <a:p>
            <a:r>
              <a:rPr lang="zh-CN" altLang="en-US" sz="1555" dirty="0" smtClean="0">
                <a:solidFill>
                  <a:srgbClr val="FF0000"/>
                </a:solidFill>
                <a:sym typeface="+mn-ea"/>
              </a:rPr>
              <a:t>此网页为学员注册页面，同时也是学习登录页面！可注册后收藏此页面，学习期间直接登录！</a:t>
            </a:r>
            <a:endParaRPr lang="zh-CN" altLang="en-US" sz="1555" dirty="0" smtClean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76327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学员注册</a:t>
            </a:r>
            <a:b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en-US" altLang="zh-CN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endParaRPr lang="zh-CN" altLang="en-US" sz="1555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sp>
        <p:nvSpPr>
          <p:cNvPr id="6" name="右箭头 5"/>
          <p:cNvSpPr/>
          <p:nvPr/>
        </p:nvSpPr>
        <p:spPr>
          <a:xfrm>
            <a:off x="6372225" y="4509135"/>
            <a:ext cx="1008380" cy="28765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" y="1208405"/>
            <a:ext cx="7621270" cy="508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76327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学习中心</a:t>
            </a:r>
            <a:r>
              <a:rPr lang="en-US" altLang="zh-CN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我要报名</a:t>
            </a:r>
            <a:b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en-US" altLang="zh-CN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endParaRPr lang="zh-CN" altLang="en-US" sz="1555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840" y="1196975"/>
            <a:ext cx="7093585" cy="4900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右箭头 5"/>
          <p:cNvSpPr/>
          <p:nvPr/>
        </p:nvSpPr>
        <p:spPr>
          <a:xfrm rot="19560000">
            <a:off x="3491230" y="3644265"/>
            <a:ext cx="1008380" cy="287655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613400" y="3317240"/>
            <a:ext cx="2470150" cy="2021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选择：</a:t>
            </a:r>
            <a:r>
              <a:rPr lang="en-US" altLang="zh-CN" b="1">
                <a:solidFill>
                  <a:srgbClr val="FF0000"/>
                </a:solidFill>
              </a:rPr>
              <a:t>2025</a:t>
            </a:r>
            <a:r>
              <a:rPr lang="zh-CN" altLang="en-US" b="1">
                <a:solidFill>
                  <a:srgbClr val="FF0000"/>
                </a:solidFill>
              </a:rPr>
              <a:t>年度黑龙江省高校教师岗前培训（所有参加本年度培训人员均需选择此项）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763270"/>
            <a:ext cx="8653780" cy="755015"/>
          </a:xfrm>
        </p:spPr>
        <p:txBody>
          <a:bodyPr>
            <a:normAutofit/>
          </a:bodyPr>
          <a:p>
            <a:pPr algn="l"/>
            <a:b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en-US" altLang="zh-CN" sz="20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endParaRPr lang="zh-CN" altLang="en-US" sz="1555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945" y="878840"/>
            <a:ext cx="8418830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爆炸形 2 3"/>
          <p:cNvSpPr/>
          <p:nvPr/>
        </p:nvSpPr>
        <p:spPr>
          <a:xfrm>
            <a:off x="2771775" y="2311400"/>
            <a:ext cx="3888105" cy="2592070"/>
          </a:xfrm>
          <a:prstGeom prst="irregularSeal2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 rot="20940000">
            <a:off x="3763645" y="3342640"/>
            <a:ext cx="21297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rgbClr val="FF0000"/>
                </a:solidFill>
              </a:rPr>
              <a:t>认真阅读</a:t>
            </a:r>
            <a:r>
              <a:rPr lang="en-US" altLang="zh-CN" sz="1600">
                <a:solidFill>
                  <a:srgbClr val="FF0000"/>
                </a:solidFill>
              </a:rPr>
              <a:t>2025</a:t>
            </a:r>
            <a:r>
              <a:rPr lang="zh-CN" altLang="en-US" sz="1600">
                <a:solidFill>
                  <a:srgbClr val="FF0000"/>
                </a:solidFill>
              </a:rPr>
              <a:t>年度岗前培训须知</a:t>
            </a:r>
            <a:endParaRPr lang="zh-CN" altLang="en-US" sz="1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学习中心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我要报名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-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填写报名信息</a:t>
            </a:r>
            <a:endParaRPr lang="zh-CN" altLang="en-US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5195" y="1141730"/>
            <a:ext cx="7314565" cy="503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学习中心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我要报名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-</a:t>
            </a:r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上传头像</a:t>
            </a:r>
            <a:endParaRPr lang="zh-CN" altLang="en-US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795" y="1196975"/>
            <a:ext cx="7770495" cy="468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图片 2" descr="tru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100" y="2856230"/>
            <a:ext cx="889000" cy="1166495"/>
          </a:xfrm>
          <a:prstGeom prst="rect">
            <a:avLst/>
          </a:prstGeom>
        </p:spPr>
      </p:pic>
      <p:sp>
        <p:nvSpPr>
          <p:cNvPr id="4" name="爆炸形 2 3"/>
          <p:cNvSpPr/>
          <p:nvPr/>
        </p:nvSpPr>
        <p:spPr>
          <a:xfrm>
            <a:off x="5796280" y="2785110"/>
            <a:ext cx="2447925" cy="1868170"/>
          </a:xfrm>
          <a:prstGeom prst="irregularSeal2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 rot="20100000">
            <a:off x="6328410" y="3387090"/>
            <a:ext cx="13646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C00000"/>
                </a:solidFill>
              </a:rPr>
              <a:t>严格按照文件要求上传近期</a:t>
            </a:r>
            <a:r>
              <a:rPr lang="zh-CN" altLang="en-US" sz="1400">
                <a:solidFill>
                  <a:srgbClr val="FF0000"/>
                </a:solidFill>
                <a:highlight>
                  <a:srgbClr val="FFFF00"/>
                </a:highlight>
              </a:rPr>
              <a:t>白底免冠照片</a:t>
            </a:r>
            <a:endParaRPr lang="zh-CN" altLang="en-US" sz="14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>
            <a:off x="0" y="-27305"/>
            <a:ext cx="9144635" cy="362585"/>
          </a:xfrm>
          <a:prstGeom prst="rect">
            <a:avLst/>
          </a:prstGeom>
          <a:noFill/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320040" y="476250"/>
            <a:ext cx="8653780" cy="755015"/>
          </a:xfrm>
        </p:spPr>
        <p:txBody>
          <a:bodyPr>
            <a:normAutofit/>
          </a:bodyPr>
          <a:p>
            <a:pPr algn="l"/>
            <a:r>
              <a:rPr lang="zh-CN" altLang="en-US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学习进度</a:t>
            </a:r>
            <a:r>
              <a:rPr lang="en-US" alt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——</a:t>
            </a:r>
            <a:r>
              <a:rPr lang="zh-CN" sz="18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我的报名</a:t>
            </a:r>
            <a:endParaRPr lang="zh-CN" sz="18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descr="2531170_190755149889_2"/>
          <p:cNvPicPr>
            <a:picLocks noChangeAspect="1"/>
          </p:cNvPicPr>
          <p:nvPr/>
        </p:nvPicPr>
        <p:blipFill>
          <a:blip r:embed="rId1"/>
          <a:srcRect b="85245"/>
          <a:stretch>
            <a:fillRect/>
          </a:stretch>
        </p:blipFill>
        <p:spPr>
          <a:xfrm rot="10800000">
            <a:off x="-16510" y="6393815"/>
            <a:ext cx="9197340" cy="454660"/>
          </a:xfrm>
          <a:prstGeom prst="rect">
            <a:avLst/>
          </a:prstGeom>
          <a:noFill/>
        </p:spPr>
      </p:pic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88695" y="1057275"/>
            <a:ext cx="7320915" cy="51295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右箭头 2"/>
          <p:cNvSpPr/>
          <p:nvPr/>
        </p:nvSpPr>
        <p:spPr>
          <a:xfrm>
            <a:off x="323215" y="3933190"/>
            <a:ext cx="936625" cy="215900"/>
          </a:xfrm>
          <a:prstGeom prst="rightArrow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p="http://schemas.openxmlformats.org/presentationml/2006/main">
  <p:tag name="KSO_WPP_MARK_KEY" val="d54f447f-fc65-40e1-9828-a086a2173a3a"/>
  <p:tag name="COMMONDATA" val="eyJoZGlkIjoiMzNlM2ZkYjA0MTBmMTkyMzNjODU2ZjhjODM0NmRjNGYifQ=="/>
  <p:tag name="commondata" val="eyJoZGlkIjoiMzM0Mzg0Mjk2ZTY3MmRiYjEwYWJmNzYyNGQyYzJkMDk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WPS 演示</Application>
  <PresentationFormat>全屏显示(4:3)</PresentationFormat>
  <Paragraphs>53</Paragraphs>
  <Slides>16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Arial</vt:lpstr>
      <vt:lpstr>宋体</vt:lpstr>
      <vt:lpstr>Wingdings</vt:lpstr>
      <vt:lpstr>黑体</vt:lpstr>
      <vt:lpstr>Calibri</vt:lpstr>
      <vt:lpstr>微软雅黑</vt:lpstr>
      <vt:lpstr>Arial Unicode MS</vt:lpstr>
      <vt:lpstr>Office 主题</vt:lpstr>
      <vt:lpstr>黑龙江省高校教师岗前培训 学员操作指南</vt:lpstr>
      <vt:lpstr>登录方式           http://hljgszx.hrbnu.edu.cn （也可直接登录gqhlj.enetedu.com跳转登录页面）</vt:lpstr>
      <vt:lpstr>登录方式           </vt:lpstr>
      <vt:lpstr>学员注册           </vt:lpstr>
      <vt:lpstr>学习中心——我要报名           </vt:lpstr>
      <vt:lpstr>           </vt:lpstr>
      <vt:lpstr>学习中心——我要报名-填写报名信息</vt:lpstr>
      <vt:lpstr>学习中心——我要报名-上传头像</vt:lpstr>
      <vt:lpstr>学习进度——我的报名</vt:lpstr>
      <vt:lpstr>学习中心首页</vt:lpstr>
      <vt:lpstr>学习中心——必修课程——课程列表</vt:lpstr>
      <vt:lpstr>学习中心——必修课程——学习页面</vt:lpstr>
      <vt:lpstr>学习进度</vt:lpstr>
      <vt:lpstr>学习进度——打印准考证</vt:lpstr>
      <vt:lpstr>学习进度——线下成绩查询</vt:lpstr>
      <vt:lpstr>个人资料——修改密码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大玲子</cp:lastModifiedBy>
  <cp:revision>63</cp:revision>
  <dcterms:created xsi:type="dcterms:W3CDTF">2020-04-29T10:18:00Z</dcterms:created>
  <dcterms:modified xsi:type="dcterms:W3CDTF">2025-06-20T08:25:06Z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611E9C78317E4EA6AB405432A83F0BB8</vt:lpwstr>
  </property>
</Properties>
</file>